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71" r:id="rId3"/>
    <p:sldId id="257" r:id="rId4"/>
    <p:sldId id="272" r:id="rId5"/>
    <p:sldId id="273" r:id="rId6"/>
    <p:sldId id="274" r:id="rId7"/>
    <p:sldId id="275" r:id="rId8"/>
    <p:sldId id="276" r:id="rId9"/>
    <p:sldId id="277" r:id="rId10"/>
    <p:sldId id="278" r:id="rId11"/>
    <p:sldId id="279" r:id="rId12"/>
    <p:sldId id="280" r:id="rId13"/>
    <p:sldId id="294" r:id="rId14"/>
    <p:sldId id="295" r:id="rId15"/>
    <p:sldId id="296" r:id="rId16"/>
    <p:sldId id="281" r:id="rId17"/>
    <p:sldId id="282" r:id="rId18"/>
    <p:sldId id="283" r:id="rId19"/>
    <p:sldId id="284" r:id="rId20"/>
    <p:sldId id="285" r:id="rId21"/>
    <p:sldId id="286" r:id="rId22"/>
    <p:sldId id="287" r:id="rId23"/>
    <p:sldId id="288" r:id="rId24"/>
    <p:sldId id="289" r:id="rId25"/>
    <p:sldId id="290" r:id="rId26"/>
    <p:sldId id="291" r:id="rId27"/>
    <p:sldId id="292" r:id="rId28"/>
    <p:sldId id="293" r:id="rId29"/>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22C16"/>
    <a:srgbClr val="0C788E"/>
    <a:srgbClr val="025198"/>
    <a:srgbClr val="000099"/>
    <a:srgbClr val="1C1C1C"/>
    <a:srgbClr val="3366FF"/>
    <a:srgbClr val="990000"/>
    <a:srgbClr val="8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1575" autoAdjust="0"/>
    <p:restoredTop sz="94652" autoAdjust="0"/>
  </p:normalViewPr>
  <p:slideViewPr>
    <p:cSldViewPr showGuides="1">
      <p:cViewPr varScale="1">
        <p:scale>
          <a:sx n="65" d="100"/>
          <a:sy n="65" d="100"/>
        </p:scale>
        <p:origin x="-63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13E225DC-5F3F-4084-AF62-BD6E46F27198}" type="datetimeFigureOut">
              <a:rPr lang="en-US"/>
              <a:pPr>
                <a:defRPr/>
              </a:pPr>
              <a:t>5/4/2020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8D487C60-F950-4EE0-8592-5582558FA8C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8C082E2-C565-4B60-AE3E-9946F54BC322}" type="slidenum">
              <a:rPr lang="en-US"/>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27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5997D5B-1EDF-4A55-87DE-5CD90172399B}" type="slidenum">
              <a:rPr lang="en-US"/>
              <a:pPr/>
              <a:t>13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37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5871C24-412E-4BF0-9FE4-B59CCEC38423}" type="slidenum">
              <a:rPr lang="en-US"/>
              <a:pPr/>
              <a:t>14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4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F7DB5A4-E4E1-4D1D-86C7-C8EC1F99D9B6}" type="slidenum">
              <a:rPr lang="en-US"/>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CD98C261-3671-4650-9B54-8DFB3C26DC98}" type="slidenum">
              <a:rPr lang="es-ES"/>
              <a:pPr>
                <a:defRPr/>
              </a:pPr>
              <a:t>‹#›</a:t>
            </a:fld>
            <a:endParaRPr lang="es-ES"/>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B438F4C8-9914-4121-BD81-DD873B21167D}" type="slidenum">
              <a:rPr lang="es-ES"/>
              <a:pPr>
                <a:defRPr/>
              </a:pPr>
              <a:t>‹#›</a:t>
            </a:fld>
            <a:endParaRPr lang="es-ES"/>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5DEC46EB-E976-4252-B172-3EC2B625DA51}" type="slidenum">
              <a:rPr lang="es-ES"/>
              <a:pPr>
                <a:defRPr/>
              </a:pPr>
              <a:t>‹#›</a:t>
            </a:fld>
            <a:endParaRPr lang="es-ES"/>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BB6EEB04-9641-4371-96DD-1DE086E98AB2}" type="slidenum">
              <a:rPr lang="es-ES"/>
              <a:pPr>
                <a:defRPr/>
              </a:pPr>
              <a:t>‹#›</a:t>
            </a:fld>
            <a:endParaRPr lang="es-ES"/>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1D373D24-D4A5-46BE-9820-4D2FE84423A6}" type="slidenum">
              <a:rPr lang="es-ES"/>
              <a:pPr>
                <a:defRPr/>
              </a:pPr>
              <a:t>‹#›</a:t>
            </a:fld>
            <a:endParaRPr lang="es-ES"/>
          </a:p>
        </p:txBody>
      </p:sp>
    </p:spTree>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BA8AF7B3-F473-4E42-87B2-6A5A41215F05}" type="slidenum">
              <a:rPr lang="es-ES"/>
              <a:pPr>
                <a:defRPr/>
              </a:pPr>
              <a:t>‹#›</a:t>
            </a:fld>
            <a:endParaRPr lang="es-ES"/>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s-ES"/>
          </a:p>
        </p:txBody>
      </p:sp>
      <p:sp>
        <p:nvSpPr>
          <p:cNvPr id="8" name="Rectangle 5"/>
          <p:cNvSpPr>
            <a:spLocks noGrp="1" noChangeArrowheads="1"/>
          </p:cNvSpPr>
          <p:nvPr>
            <p:ph type="ftr" sz="quarter" idx="11"/>
          </p:nvPr>
        </p:nvSpPr>
        <p:spPr>
          <a:ln/>
        </p:spPr>
        <p:txBody>
          <a:bodyPr/>
          <a:lstStyle>
            <a:lvl1pPr>
              <a:defRPr/>
            </a:lvl1pPr>
          </a:lstStyle>
          <a:p>
            <a:pPr>
              <a:defRPr/>
            </a:pPr>
            <a:endParaRPr lang="es-ES"/>
          </a:p>
        </p:txBody>
      </p:sp>
      <p:sp>
        <p:nvSpPr>
          <p:cNvPr id="9" name="Rectangle 6"/>
          <p:cNvSpPr>
            <a:spLocks noGrp="1" noChangeArrowheads="1"/>
          </p:cNvSpPr>
          <p:nvPr>
            <p:ph type="sldNum" sz="quarter" idx="12"/>
          </p:nvPr>
        </p:nvSpPr>
        <p:spPr>
          <a:ln/>
        </p:spPr>
        <p:txBody>
          <a:bodyPr/>
          <a:lstStyle>
            <a:lvl1pPr>
              <a:defRPr/>
            </a:lvl1pPr>
          </a:lstStyle>
          <a:p>
            <a:pPr>
              <a:defRPr/>
            </a:pPr>
            <a:fld id="{4865425D-2BDD-413B-BFD1-199E11EF69FD}" type="slidenum">
              <a:rPr lang="es-ES"/>
              <a:pPr>
                <a:defRPr/>
              </a:pPr>
              <a:t>‹#›</a:t>
            </a:fld>
            <a:endParaRPr lang="es-ES"/>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s-ES"/>
          </a:p>
        </p:txBody>
      </p:sp>
      <p:sp>
        <p:nvSpPr>
          <p:cNvPr id="4" name="Rectangle 5"/>
          <p:cNvSpPr>
            <a:spLocks noGrp="1" noChangeArrowheads="1"/>
          </p:cNvSpPr>
          <p:nvPr>
            <p:ph type="ftr" sz="quarter" idx="11"/>
          </p:nvPr>
        </p:nvSpPr>
        <p:spPr>
          <a:ln/>
        </p:spPr>
        <p:txBody>
          <a:bodyPr/>
          <a:lstStyle>
            <a:lvl1pPr>
              <a:defRPr/>
            </a:lvl1pPr>
          </a:lstStyle>
          <a:p>
            <a:pPr>
              <a:defRPr/>
            </a:pPr>
            <a:endParaRPr lang="es-ES"/>
          </a:p>
        </p:txBody>
      </p:sp>
      <p:sp>
        <p:nvSpPr>
          <p:cNvPr id="5" name="Rectangle 6"/>
          <p:cNvSpPr>
            <a:spLocks noGrp="1" noChangeArrowheads="1"/>
          </p:cNvSpPr>
          <p:nvPr>
            <p:ph type="sldNum" sz="quarter" idx="12"/>
          </p:nvPr>
        </p:nvSpPr>
        <p:spPr>
          <a:ln/>
        </p:spPr>
        <p:txBody>
          <a:bodyPr/>
          <a:lstStyle>
            <a:lvl1pPr>
              <a:defRPr/>
            </a:lvl1pPr>
          </a:lstStyle>
          <a:p>
            <a:pPr>
              <a:defRPr/>
            </a:pPr>
            <a:fld id="{B38AA90E-5078-47C4-BF5A-B980F76320BA}" type="slidenum">
              <a:rPr lang="es-ES"/>
              <a:pPr>
                <a:defRPr/>
              </a:pPr>
              <a:t>‹#›</a:t>
            </a:fld>
            <a:endParaRPr lang="es-ES"/>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p>
        </p:txBody>
      </p:sp>
      <p:sp>
        <p:nvSpPr>
          <p:cNvPr id="3" name="Rectangle 5"/>
          <p:cNvSpPr>
            <a:spLocks noGrp="1" noChangeArrowheads="1"/>
          </p:cNvSpPr>
          <p:nvPr>
            <p:ph type="ftr" sz="quarter" idx="11"/>
          </p:nvPr>
        </p:nvSpPr>
        <p:spPr>
          <a:ln/>
        </p:spPr>
        <p:txBody>
          <a:bodyPr/>
          <a:lstStyle>
            <a:lvl1pPr>
              <a:defRPr/>
            </a:lvl1pPr>
          </a:lstStyle>
          <a:p>
            <a:pPr>
              <a:defRPr/>
            </a:pPr>
            <a:endParaRPr lang="es-ES"/>
          </a:p>
        </p:txBody>
      </p:sp>
      <p:sp>
        <p:nvSpPr>
          <p:cNvPr id="4" name="Rectangle 6"/>
          <p:cNvSpPr>
            <a:spLocks noGrp="1" noChangeArrowheads="1"/>
          </p:cNvSpPr>
          <p:nvPr>
            <p:ph type="sldNum" sz="quarter" idx="12"/>
          </p:nvPr>
        </p:nvSpPr>
        <p:spPr>
          <a:ln/>
        </p:spPr>
        <p:txBody>
          <a:bodyPr/>
          <a:lstStyle>
            <a:lvl1pPr>
              <a:defRPr/>
            </a:lvl1pPr>
          </a:lstStyle>
          <a:p>
            <a:pPr>
              <a:defRPr/>
            </a:pPr>
            <a:fld id="{0FDB525F-8CAF-40AE-9DE8-ECBCFCA42FE4}" type="slidenum">
              <a:rPr lang="es-ES"/>
              <a:pPr>
                <a:defRPr/>
              </a:pPr>
              <a:t>‹#›</a:t>
            </a:fld>
            <a:endParaRPr lang="es-ES"/>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50994704-A6BA-4D39-B633-8033D9F4D79D}" type="slidenum">
              <a:rPr lang="es-ES"/>
              <a:pPr>
                <a:defRPr/>
              </a:pPr>
              <a:t>‹#›</a:t>
            </a:fld>
            <a:endParaRPr lang="es-ES"/>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95B38A5E-FB25-4151-991C-EC6FAA57C170}" type="slidenum">
              <a:rPr lang="es-ES"/>
              <a:pPr>
                <a:defRPr/>
              </a:pPr>
              <a:t>‹#›</a:t>
            </a:fld>
            <a:endParaRPr lang="es-ES"/>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4D4BEBF2-7C4B-469D-B8D1-0E9983F7373A}" type="slidenum">
              <a:rPr lang="es-ES"/>
              <a:pPr>
                <a:defRPr/>
              </a:pPr>
              <a:t>‹#›</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dissolve/>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Rectangle 110"/>
          <p:cNvSpPr>
            <a:spLocks noGrp="1" noChangeArrowheads="1"/>
          </p:cNvSpPr>
          <p:nvPr>
            <p:ph type="ctrTitle"/>
          </p:nvPr>
        </p:nvSpPr>
        <p:spPr>
          <a:xfrm>
            <a:off x="4572000" y="2349500"/>
            <a:ext cx="4248150" cy="544513"/>
          </a:xfrm>
          <a:noFill/>
        </p:spPr>
        <p:txBody>
          <a:bodyPr/>
          <a:lstStyle/>
          <a:p>
            <a:pPr eaLnBrk="1" hangingPunct="1"/>
            <a:r>
              <a:rPr lang="es-UY" sz="3600" b="1" smtClean="0">
                <a:solidFill>
                  <a:schemeClr val="tx1"/>
                </a:solidFill>
              </a:rPr>
              <a:t>Review Writing</a:t>
            </a:r>
            <a:endParaRPr lang="es-ES" sz="3600" b="1" smtClean="0">
              <a:solidFill>
                <a:schemeClr val="tx1"/>
              </a:solidFill>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Film Review</a:t>
            </a:r>
            <a:endParaRPr lang="en-US" smtClean="0"/>
          </a:p>
        </p:txBody>
      </p:sp>
      <p:sp>
        <p:nvSpPr>
          <p:cNvPr id="3" name="Content Placeholder 2"/>
          <p:cNvSpPr>
            <a:spLocks noGrp="1"/>
          </p:cNvSpPr>
          <p:nvPr>
            <p:ph idx="1"/>
          </p:nvPr>
        </p:nvSpPr>
        <p:spPr/>
        <p:txBody>
          <a:bodyPr/>
          <a:lstStyle/>
          <a:p>
            <a:pPr algn="just"/>
            <a:r>
              <a:rPr lang="en-US" b="1" smtClean="0"/>
              <a:t>Finally</a:t>
            </a:r>
            <a:r>
              <a:rPr lang="en-US" smtClean="0"/>
              <a:t>: </a:t>
            </a:r>
          </a:p>
          <a:p>
            <a:pPr algn="just"/>
            <a:r>
              <a:rPr lang="en-US" smtClean="0"/>
              <a:t>The review </a:t>
            </a:r>
            <a:r>
              <a:rPr lang="en-US" b="1" smtClean="0"/>
              <a:t>informs</a:t>
            </a:r>
            <a:r>
              <a:rPr lang="en-US" smtClean="0"/>
              <a:t> the reader when the film is out (and sometimes, in a local review, where it can be seen).</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Book Review</a:t>
            </a:r>
            <a:endParaRPr lang="en-US" smtClean="0"/>
          </a:p>
        </p:txBody>
      </p:sp>
      <p:sp>
        <p:nvSpPr>
          <p:cNvPr id="3" name="Content Placeholder 2"/>
          <p:cNvSpPr>
            <a:spLocks noGrp="1"/>
          </p:cNvSpPr>
          <p:nvPr>
            <p:ph idx="1"/>
          </p:nvPr>
        </p:nvSpPr>
        <p:spPr/>
        <p:txBody>
          <a:bodyPr/>
          <a:lstStyle/>
          <a:p>
            <a:pPr algn="just"/>
            <a:r>
              <a:rPr lang="en-US" smtClean="0"/>
              <a:t>A book review is a description, critical analysis, </a:t>
            </a:r>
          </a:p>
          <a:p>
            <a:pPr algn="just"/>
            <a:r>
              <a:rPr lang="en-US" smtClean="0"/>
              <a:t>An evaluation on the quality, meaning, and significance of a book, not a retelling.</a:t>
            </a:r>
          </a:p>
          <a:p>
            <a:pPr algn="just"/>
            <a:r>
              <a:rPr lang="en-US" smtClean="0"/>
              <a:t>It should focus on the book's purpose, content, and authority. </a:t>
            </a:r>
          </a:p>
          <a:p>
            <a:pPr algn="just"/>
            <a:r>
              <a:rPr lang="en-US" smtClean="0"/>
              <a:t>A critical book review is not a book report or a summary. </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Book Review</a:t>
            </a:r>
            <a:endParaRPr lang="en-US" smtClean="0"/>
          </a:p>
        </p:txBody>
      </p:sp>
      <p:sp>
        <p:nvSpPr>
          <p:cNvPr id="3" name="Content Placeholder 2"/>
          <p:cNvSpPr>
            <a:spLocks noGrp="1"/>
          </p:cNvSpPr>
          <p:nvPr>
            <p:ph idx="1"/>
          </p:nvPr>
        </p:nvSpPr>
        <p:spPr/>
        <p:txBody>
          <a:bodyPr/>
          <a:lstStyle/>
          <a:p>
            <a:pPr algn="just"/>
            <a:r>
              <a:rPr lang="en-US" smtClean="0"/>
              <a:t>It is a reaction paper in which strengths and weaknesses of the material are analyzed. </a:t>
            </a:r>
          </a:p>
          <a:p>
            <a:pPr algn="just"/>
            <a:r>
              <a:rPr lang="en-US" smtClean="0"/>
              <a:t>It should include a statement of what the author has tried to do, </a:t>
            </a:r>
          </a:p>
          <a:p>
            <a:pPr algn="just"/>
            <a:r>
              <a:rPr lang="en-US" smtClean="0"/>
              <a:t>Evaluates how well (in the opinion of the reviewer) the author has succeeded,</a:t>
            </a:r>
          </a:p>
          <a:p>
            <a:pPr algn="just"/>
            <a:r>
              <a:rPr lang="en-US" smtClean="0"/>
              <a:t>Presents evidence to support this evaluation.</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Writing a Fiction Book Review</a:t>
            </a:r>
          </a:p>
        </p:txBody>
      </p:sp>
      <p:sp>
        <p:nvSpPr>
          <p:cNvPr id="3" name="Content Placeholder 2"/>
          <p:cNvSpPr>
            <a:spLocks noGrp="1"/>
          </p:cNvSpPr>
          <p:nvPr>
            <p:ph idx="1"/>
          </p:nvPr>
        </p:nvSpPr>
        <p:spPr/>
        <p:txBody>
          <a:bodyPr/>
          <a:lstStyle/>
          <a:p>
            <a:r>
              <a:rPr lang="en-US" sz="2800" b="1" smtClean="0"/>
              <a:t>Points to Ponder:</a:t>
            </a:r>
            <a:endParaRPr lang="en-US" sz="2800" smtClean="0"/>
          </a:p>
          <a:p>
            <a:r>
              <a:rPr lang="en-US" sz="2800" smtClean="0"/>
              <a:t>What was the story about?</a:t>
            </a:r>
          </a:p>
          <a:p>
            <a:r>
              <a:rPr lang="en-US" sz="2800" smtClean="0"/>
              <a:t>Who were the main characters?</a:t>
            </a:r>
          </a:p>
          <a:p>
            <a:r>
              <a:rPr lang="en-US" sz="2800" smtClean="0"/>
              <a:t>Were the characters credible?</a:t>
            </a:r>
          </a:p>
          <a:p>
            <a:r>
              <a:rPr lang="en-US" sz="2800" smtClean="0"/>
              <a:t>What did the main characters do in the story?</a:t>
            </a:r>
          </a:p>
          <a:p>
            <a:r>
              <a:rPr lang="en-US" sz="2800" smtClean="0"/>
              <a:t>Did the main characters run into any problems? Adventures?</a:t>
            </a:r>
          </a:p>
          <a:p>
            <a:r>
              <a:rPr lang="en-US" sz="2800" smtClean="0"/>
              <a:t>Who was your favorite character? Why?</a:t>
            </a:r>
          </a:p>
          <a:p>
            <a:endParaRPr lang="en-US" sz="2800" smtClean="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Writing a Fiction Book Review</a:t>
            </a:r>
          </a:p>
        </p:txBody>
      </p:sp>
      <p:sp>
        <p:nvSpPr>
          <p:cNvPr id="3" name="Content Placeholder 2"/>
          <p:cNvSpPr>
            <a:spLocks noGrp="1"/>
          </p:cNvSpPr>
          <p:nvPr>
            <p:ph idx="1"/>
          </p:nvPr>
        </p:nvSpPr>
        <p:spPr/>
        <p:txBody>
          <a:bodyPr/>
          <a:lstStyle/>
          <a:p>
            <a:r>
              <a:rPr lang="en-US" sz="2800" b="1" smtClean="0"/>
              <a:t>Your personal experiences</a:t>
            </a:r>
          </a:p>
          <a:p>
            <a:r>
              <a:rPr lang="en-US" sz="2800" smtClean="0"/>
              <a:t>Could you relate to any of the characters in the story?</a:t>
            </a:r>
          </a:p>
          <a:p>
            <a:r>
              <a:rPr lang="en-US" sz="2800" smtClean="0"/>
              <a:t>Have you ever done or felt some of the things, the characters did?</a:t>
            </a:r>
          </a:p>
          <a:p>
            <a:r>
              <a:rPr lang="en-US" sz="2800" b="1" smtClean="0"/>
              <a:t>Your opinion</a:t>
            </a:r>
          </a:p>
          <a:p>
            <a:r>
              <a:rPr lang="en-US" sz="2800" smtClean="0"/>
              <a:t>Did you like the book?</a:t>
            </a:r>
          </a:p>
          <a:p>
            <a:r>
              <a:rPr lang="en-US" sz="2800" smtClean="0"/>
              <a:t>What was your favorite part of the book?</a:t>
            </a:r>
          </a:p>
          <a:p>
            <a:r>
              <a:rPr lang="en-US" sz="2800" smtClean="0"/>
              <a:t>Do you have a least favorite part of the book?</a:t>
            </a:r>
          </a:p>
          <a:p>
            <a:endParaRPr lang="en-US" sz="2800" smtClean="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Writing a Fiction Book Review</a:t>
            </a:r>
          </a:p>
        </p:txBody>
      </p:sp>
      <p:sp>
        <p:nvSpPr>
          <p:cNvPr id="3" name="Content Placeholder 2"/>
          <p:cNvSpPr>
            <a:spLocks noGrp="1"/>
          </p:cNvSpPr>
          <p:nvPr>
            <p:ph idx="1"/>
          </p:nvPr>
        </p:nvSpPr>
        <p:spPr/>
        <p:txBody>
          <a:bodyPr/>
          <a:lstStyle/>
          <a:p>
            <a:r>
              <a:rPr lang="en-US" sz="2800" b="1" smtClean="0"/>
              <a:t>Your recommendation</a:t>
            </a:r>
          </a:p>
          <a:p>
            <a:r>
              <a:rPr lang="en-US" sz="2800" smtClean="0"/>
              <a:t>Would you recommend this book to another person?</a:t>
            </a:r>
          </a:p>
          <a:p>
            <a:r>
              <a:rPr lang="en-US" sz="2800" smtClean="0"/>
              <a:t>What type of person would like this book?</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Book Review</a:t>
            </a:r>
            <a:endParaRPr lang="en-US" smtClean="0"/>
          </a:p>
        </p:txBody>
      </p:sp>
      <p:sp>
        <p:nvSpPr>
          <p:cNvPr id="3" name="Content Placeholder 2"/>
          <p:cNvSpPr>
            <a:spLocks noGrp="1"/>
          </p:cNvSpPr>
          <p:nvPr>
            <p:ph idx="1"/>
          </p:nvPr>
        </p:nvSpPr>
        <p:spPr/>
        <p:txBody>
          <a:bodyPr/>
          <a:lstStyle/>
          <a:p>
            <a:pPr algn="just"/>
            <a:r>
              <a:rPr lang="en-US" sz="2800" smtClean="0"/>
              <a:t>Write a statement giving essential information about the book: title, author, first copyright date, type of book, general subject matter, special features (maps, color plates, etc.), price and ISBN.</a:t>
            </a:r>
          </a:p>
          <a:p>
            <a:pPr algn="just"/>
            <a:r>
              <a:rPr lang="en-US" sz="2800" smtClean="0"/>
              <a:t>State the author’s purpose in writing the book. Sometimes authors state their purpose in the preface or the first chapter. When they do not, you may arrive at an understanding of the book’s purpose</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Book Review</a:t>
            </a:r>
            <a:endParaRPr lang="en-US" smtClean="0"/>
          </a:p>
        </p:txBody>
      </p:sp>
      <p:sp>
        <p:nvSpPr>
          <p:cNvPr id="3" name="Content Placeholder 2"/>
          <p:cNvSpPr>
            <a:spLocks noGrp="1"/>
          </p:cNvSpPr>
          <p:nvPr>
            <p:ph idx="1"/>
          </p:nvPr>
        </p:nvSpPr>
        <p:spPr/>
        <p:txBody>
          <a:bodyPr/>
          <a:lstStyle/>
          <a:p>
            <a:pPr algn="just"/>
            <a:r>
              <a:rPr lang="en-US" sz="2800" smtClean="0"/>
              <a:t>For understanding the purpose, ask these questions:</a:t>
            </a:r>
          </a:p>
          <a:p>
            <a:r>
              <a:rPr lang="en-US" sz="2800" smtClean="0"/>
              <a:t>Why did the author write on this subject rather than on some other subject?</a:t>
            </a:r>
          </a:p>
          <a:p>
            <a:r>
              <a:rPr lang="en-US" sz="2800" smtClean="0"/>
              <a:t>From what point of view is the work written?</a:t>
            </a:r>
          </a:p>
          <a:p>
            <a:r>
              <a:rPr lang="en-US" sz="2800" smtClean="0"/>
              <a:t>Was the author trying to give information, to explain something technical, to convince the reader of a belief’s validity by dramatizing it in action?</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Book Review</a:t>
            </a:r>
            <a:endParaRPr lang="en-US" smtClean="0"/>
          </a:p>
        </p:txBody>
      </p:sp>
      <p:sp>
        <p:nvSpPr>
          <p:cNvPr id="3" name="Content Placeholder 2"/>
          <p:cNvSpPr>
            <a:spLocks noGrp="1"/>
          </p:cNvSpPr>
          <p:nvPr>
            <p:ph idx="1"/>
          </p:nvPr>
        </p:nvSpPr>
        <p:spPr/>
        <p:txBody>
          <a:bodyPr/>
          <a:lstStyle/>
          <a:p>
            <a:r>
              <a:rPr lang="en-US" sz="2800" smtClean="0"/>
              <a:t>What is the general field or genre, and how does the book fit into it? (Use outside sources to familiarize yourself with the field, if necessary.) Knowledge of the genre means understanding the art form. and how it functions.</a:t>
            </a:r>
          </a:p>
          <a:p>
            <a:r>
              <a:rPr lang="en-US" sz="2800" smtClean="0"/>
              <a:t>Who is the intended audience?</a:t>
            </a:r>
          </a:p>
          <a:p>
            <a:r>
              <a:rPr lang="en-US" sz="2800" smtClean="0"/>
              <a:t>What is the author's style? Is it formal or informal? </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Book Review</a:t>
            </a:r>
            <a:endParaRPr lang="en-US" smtClean="0"/>
          </a:p>
        </p:txBody>
      </p:sp>
      <p:sp>
        <p:nvSpPr>
          <p:cNvPr id="3" name="Content Placeholder 2"/>
          <p:cNvSpPr>
            <a:spLocks noGrp="1"/>
          </p:cNvSpPr>
          <p:nvPr>
            <p:ph idx="1"/>
          </p:nvPr>
        </p:nvSpPr>
        <p:spPr/>
        <p:txBody>
          <a:bodyPr/>
          <a:lstStyle/>
          <a:p>
            <a:r>
              <a:rPr lang="en-US" sz="2800" smtClean="0"/>
              <a:t>Evaluate the quality of the writing style by using some of the following standards: coherence, clarity, originality, forcefulness, correct use of technical words, conciseness, fullness of development, fluidity. </a:t>
            </a:r>
          </a:p>
          <a:p>
            <a:r>
              <a:rPr lang="en-US" sz="2800" smtClean="0"/>
              <a:t>Does it suit the intended audience?</a:t>
            </a:r>
          </a:p>
          <a:p>
            <a:r>
              <a:rPr lang="en-US" sz="2800" smtClean="0"/>
              <a:t> How well has the book achieved its goal?</a:t>
            </a:r>
          </a:p>
          <a:p>
            <a:r>
              <a:rPr lang="en-US" sz="2800" smtClean="0"/>
              <a:t>Would you recommend this book or article to others? Why?</a:t>
            </a:r>
          </a:p>
          <a:p>
            <a:endParaRPr lang="en-US" sz="2800" smtClean="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95288" y="188913"/>
            <a:ext cx="8229600" cy="981075"/>
          </a:xfrm>
        </p:spPr>
        <p:txBody>
          <a:bodyPr/>
          <a:lstStyle/>
          <a:p>
            <a:r>
              <a:rPr lang="en-US" b="1" smtClean="0"/>
              <a:t>Review Writing</a:t>
            </a:r>
            <a:endParaRPr lang="en-US" smtClean="0"/>
          </a:p>
        </p:txBody>
      </p:sp>
      <p:sp>
        <p:nvSpPr>
          <p:cNvPr id="3075" name="Rectangle 3"/>
          <p:cNvSpPr>
            <a:spLocks noGrp="1" noChangeArrowheads="1"/>
          </p:cNvSpPr>
          <p:nvPr>
            <p:ph type="body" idx="1"/>
          </p:nvPr>
        </p:nvSpPr>
        <p:spPr>
          <a:xfrm>
            <a:off x="571500" y="1214438"/>
            <a:ext cx="8229600" cy="4929187"/>
          </a:xfrm>
        </p:spPr>
        <p:txBody>
          <a:bodyPr/>
          <a:lstStyle/>
          <a:p>
            <a:pPr algn="just"/>
            <a:r>
              <a:rPr lang="en-US" sz="2800" smtClean="0"/>
              <a:t>The critical review is a writing task that asks you to summarize and evaluate. The critical review can be of:</a:t>
            </a:r>
          </a:p>
          <a:p>
            <a:pPr algn="just"/>
            <a:r>
              <a:rPr lang="en-US" sz="2800" smtClean="0"/>
              <a:t>a book, a chapter, a journal article, </a:t>
            </a:r>
          </a:p>
          <a:p>
            <a:pPr algn="just"/>
            <a:r>
              <a:rPr lang="en-US" sz="2800" smtClean="0"/>
              <a:t>movie, </a:t>
            </a:r>
          </a:p>
          <a:p>
            <a:pPr algn="just"/>
            <a:r>
              <a:rPr lang="en-US" sz="2800" smtClean="0"/>
              <a:t>dramas, </a:t>
            </a:r>
          </a:p>
          <a:p>
            <a:pPr algn="just"/>
            <a:r>
              <a:rPr lang="en-US" sz="2800" smtClean="0"/>
              <a:t>art piece/exhibition, </a:t>
            </a:r>
          </a:p>
          <a:p>
            <a:pPr algn="just"/>
            <a:r>
              <a:rPr lang="en-US" sz="2800" smtClean="0"/>
              <a:t>restaurants, </a:t>
            </a:r>
          </a:p>
          <a:p>
            <a:pPr algn="just"/>
            <a:r>
              <a:rPr lang="en-US" sz="2800" smtClean="0"/>
              <a:t>any product, </a:t>
            </a:r>
          </a:p>
          <a:p>
            <a:pPr algn="just"/>
            <a:r>
              <a:rPr lang="en-US" sz="2800" smtClean="0"/>
              <a:t>even theory or research article . </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07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Book Review</a:t>
            </a:r>
            <a:endParaRPr lang="en-US" smtClean="0"/>
          </a:p>
        </p:txBody>
      </p:sp>
      <p:sp>
        <p:nvSpPr>
          <p:cNvPr id="3" name="Content Placeholder 2"/>
          <p:cNvSpPr>
            <a:spLocks noGrp="1"/>
          </p:cNvSpPr>
          <p:nvPr>
            <p:ph idx="1"/>
          </p:nvPr>
        </p:nvSpPr>
        <p:spPr/>
        <p:txBody>
          <a:bodyPr/>
          <a:lstStyle/>
          <a:p>
            <a:r>
              <a:rPr lang="en-US" sz="2800" smtClean="0"/>
              <a:t>State the theme and the thesis of the book.</a:t>
            </a:r>
          </a:p>
          <a:p>
            <a:r>
              <a:rPr lang="en-US" sz="2800" b="1" u="sng" smtClean="0"/>
              <a:t>Theme</a:t>
            </a:r>
            <a:r>
              <a:rPr lang="en-US" sz="2800" smtClean="0"/>
              <a:t>: The theme is the subject or topic. It is not necessarily the title, and it is usually not expressed in a complete sentence. It expresses a specific phase of the general subject matter.</a:t>
            </a:r>
          </a:p>
          <a:p>
            <a:r>
              <a:rPr lang="en-US" sz="2800" b="1" u="sng" smtClean="0"/>
              <a:t>Thesis</a:t>
            </a:r>
            <a:r>
              <a:rPr lang="en-US" sz="2800" smtClean="0"/>
              <a:t>: The thesis is an author’s generalization about the theme, the author’s beliefs about something important, the book’s philosophical conclusion, or the proposition the author means to prove.</a:t>
            </a:r>
          </a:p>
          <a:p>
            <a:endParaRPr lang="en-US" sz="2800" smtClean="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Book Review</a:t>
            </a:r>
            <a:endParaRPr lang="en-US" smtClean="0"/>
          </a:p>
        </p:txBody>
      </p:sp>
      <p:sp>
        <p:nvSpPr>
          <p:cNvPr id="3" name="Content Placeholder 2"/>
          <p:cNvSpPr>
            <a:spLocks noGrp="1"/>
          </p:cNvSpPr>
          <p:nvPr>
            <p:ph idx="1"/>
          </p:nvPr>
        </p:nvSpPr>
        <p:spPr/>
        <p:txBody>
          <a:bodyPr/>
          <a:lstStyle/>
          <a:p>
            <a:r>
              <a:rPr lang="en-US" sz="2800" u="sng" smtClean="0"/>
              <a:t>Example</a:t>
            </a:r>
            <a:endParaRPr lang="en-US" sz="2800" smtClean="0"/>
          </a:p>
          <a:p>
            <a:r>
              <a:rPr lang="en-US" sz="2800" u="sng" smtClean="0"/>
              <a:t>Title</a:t>
            </a:r>
            <a:r>
              <a:rPr lang="en-US" sz="2800" smtClean="0"/>
              <a:t>: We Had it Made</a:t>
            </a:r>
          </a:p>
          <a:p>
            <a:r>
              <a:rPr lang="en-US" sz="2800" u="sng" smtClean="0"/>
              <a:t>General Subject Matter:</a:t>
            </a:r>
            <a:r>
              <a:rPr lang="en-US" sz="2800" smtClean="0"/>
              <a:t> Religious Intolerance</a:t>
            </a:r>
          </a:p>
          <a:p>
            <a:r>
              <a:rPr lang="en-US" sz="2800" u="sng" smtClean="0"/>
              <a:t>Theme</a:t>
            </a:r>
            <a:r>
              <a:rPr lang="en-US" sz="2800" smtClean="0"/>
              <a:t>: The effects of religious intolerance on a small town</a:t>
            </a:r>
          </a:p>
          <a:p>
            <a:r>
              <a:rPr lang="en-US" sz="2800" u="sng" smtClean="0"/>
              <a:t>Thesis</a:t>
            </a:r>
            <a:r>
              <a:rPr lang="en-US" sz="2800" smtClean="0"/>
              <a:t>: Religious intolerance, a sickness of individuals, contaminates an entire social group</a:t>
            </a:r>
          </a:p>
          <a:p>
            <a:endParaRPr lang="en-US" sz="2800" smtClean="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Book Review</a:t>
            </a:r>
            <a:endParaRPr lang="en-US" smtClean="0"/>
          </a:p>
        </p:txBody>
      </p:sp>
      <p:sp>
        <p:nvSpPr>
          <p:cNvPr id="3" name="Content Placeholder 2"/>
          <p:cNvSpPr>
            <a:spLocks noGrp="1"/>
          </p:cNvSpPr>
          <p:nvPr>
            <p:ph idx="1"/>
          </p:nvPr>
        </p:nvSpPr>
        <p:spPr/>
        <p:txBody>
          <a:bodyPr/>
          <a:lstStyle/>
          <a:p>
            <a:pPr algn="just"/>
            <a:r>
              <a:rPr lang="en-US" sz="2800" smtClean="0"/>
              <a:t>Explain the method of development-the way the author supports the thesis. Illustrate your remarks with specific references and quotations. In general, authors tend to use the following methods, exclusively or in combination.</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Book Review</a:t>
            </a:r>
            <a:endParaRPr lang="en-US" smtClean="0"/>
          </a:p>
        </p:txBody>
      </p:sp>
      <p:sp>
        <p:nvSpPr>
          <p:cNvPr id="3" name="Content Placeholder 2"/>
          <p:cNvSpPr>
            <a:spLocks noGrp="1"/>
          </p:cNvSpPr>
          <p:nvPr>
            <p:ph idx="1"/>
          </p:nvPr>
        </p:nvSpPr>
        <p:spPr/>
        <p:txBody>
          <a:bodyPr/>
          <a:lstStyle/>
          <a:p>
            <a:pPr algn="just"/>
            <a:r>
              <a:rPr lang="en-US" sz="2800" b="1" u="sng" smtClean="0"/>
              <a:t>Description</a:t>
            </a:r>
            <a:r>
              <a:rPr lang="en-US" sz="2800" b="1" smtClean="0"/>
              <a:t>:</a:t>
            </a:r>
            <a:r>
              <a:rPr lang="en-US" sz="2800" smtClean="0"/>
              <a:t> The author presents word-pictures of scenes and events by giving specific details that appeal to the five senses, or to the reader’s imagination. Description presents background and setting. Its primary purpose is to help the reader realize, through as many sensuous details as possible, the way things (and people) are, in the episodes being described.</a:t>
            </a:r>
          </a:p>
          <a:p>
            <a:endParaRPr lang="en-US" sz="2800" smtClean="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Book Review</a:t>
            </a:r>
            <a:endParaRPr lang="en-US" smtClean="0"/>
          </a:p>
        </p:txBody>
      </p:sp>
      <p:sp>
        <p:nvSpPr>
          <p:cNvPr id="3" name="Content Placeholder 2"/>
          <p:cNvSpPr>
            <a:spLocks noGrp="1"/>
          </p:cNvSpPr>
          <p:nvPr>
            <p:ph idx="1"/>
          </p:nvPr>
        </p:nvSpPr>
        <p:spPr/>
        <p:txBody>
          <a:bodyPr/>
          <a:lstStyle/>
          <a:p>
            <a:pPr algn="just"/>
            <a:r>
              <a:rPr lang="en-US" sz="2800" smtClean="0"/>
              <a:t> </a:t>
            </a:r>
            <a:r>
              <a:rPr lang="en-US" sz="2800" b="1" u="sng" smtClean="0"/>
              <a:t>Narration</a:t>
            </a:r>
            <a:r>
              <a:rPr lang="en-US" sz="2800" smtClean="0"/>
              <a:t>: The author tells the story of a series of events, usually presented in chronological order. In a novel however, chronological order may be violated for the sake of the plot. The emphasis in narration, in both fiction and non-fiction, is on the events. Narration tells what has happened. Its primary purpose is to tell a story.</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Book Review</a:t>
            </a:r>
            <a:endParaRPr lang="en-US" smtClean="0"/>
          </a:p>
        </p:txBody>
      </p:sp>
      <p:sp>
        <p:nvSpPr>
          <p:cNvPr id="3" name="Content Placeholder 2"/>
          <p:cNvSpPr>
            <a:spLocks noGrp="1"/>
          </p:cNvSpPr>
          <p:nvPr>
            <p:ph idx="1"/>
          </p:nvPr>
        </p:nvSpPr>
        <p:spPr/>
        <p:txBody>
          <a:bodyPr/>
          <a:lstStyle/>
          <a:p>
            <a:pPr algn="just"/>
            <a:r>
              <a:rPr lang="en-US" sz="2800" b="1" u="sng" smtClean="0"/>
              <a:t>Exposition</a:t>
            </a:r>
            <a:r>
              <a:rPr lang="en-US" sz="2800" smtClean="0"/>
              <a:t>: The author uses explanation and analysis to present a subject or to clarify an idea. Exposition presents the facts about a subject or an issue as clearly and impartially as possible. Its primary purpose is to explain.</a:t>
            </a:r>
          </a:p>
          <a:p>
            <a:endParaRPr lang="en-US" sz="2800" smtClean="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Book Review</a:t>
            </a:r>
            <a:endParaRPr lang="en-US" smtClean="0"/>
          </a:p>
        </p:txBody>
      </p:sp>
      <p:sp>
        <p:nvSpPr>
          <p:cNvPr id="3" name="Content Placeholder 2"/>
          <p:cNvSpPr>
            <a:spLocks noGrp="1"/>
          </p:cNvSpPr>
          <p:nvPr>
            <p:ph idx="1"/>
          </p:nvPr>
        </p:nvSpPr>
        <p:spPr/>
        <p:txBody>
          <a:bodyPr/>
          <a:lstStyle/>
          <a:p>
            <a:pPr algn="just"/>
            <a:r>
              <a:rPr lang="en-US" sz="2800" b="1" u="sng" smtClean="0"/>
              <a:t>Argument</a:t>
            </a:r>
            <a:r>
              <a:rPr lang="en-US" sz="2800" smtClean="0"/>
              <a:t>: The author uses the techniques of persuasion to establish the truth of a statement or to convince the reader of its falsity. The purpose is to persuade the reader to believe something and perhaps to act on that belief. Argument takes sides on an issue. Its primary purpose is to convince.</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Book Review</a:t>
            </a:r>
            <a:endParaRPr lang="en-US" smtClean="0"/>
          </a:p>
        </p:txBody>
      </p:sp>
      <p:sp>
        <p:nvSpPr>
          <p:cNvPr id="3" name="Content Placeholder 2"/>
          <p:cNvSpPr>
            <a:spLocks noGrp="1"/>
          </p:cNvSpPr>
          <p:nvPr>
            <p:ph idx="1"/>
          </p:nvPr>
        </p:nvSpPr>
        <p:spPr/>
        <p:txBody>
          <a:bodyPr/>
          <a:lstStyle/>
          <a:p>
            <a:pPr algn="just"/>
            <a:r>
              <a:rPr lang="en-US" sz="2600" smtClean="0"/>
              <a:t>Evaluate the book for interest, accuracy, objectivity, importance, thoroughness, and usefulness to its intended audience. </a:t>
            </a:r>
          </a:p>
          <a:p>
            <a:pPr algn="just"/>
            <a:r>
              <a:rPr lang="en-US" sz="2600" smtClean="0"/>
              <a:t>Show whether the author's main arguments are true. </a:t>
            </a:r>
          </a:p>
          <a:p>
            <a:pPr algn="just"/>
            <a:r>
              <a:rPr lang="en-US" sz="2600" smtClean="0"/>
              <a:t>Respond to the author's opinions. What do you agree or disagree with? And why?</a:t>
            </a:r>
          </a:p>
          <a:p>
            <a:pPr algn="just"/>
            <a:r>
              <a:rPr lang="en-US" sz="2600" smtClean="0"/>
              <a:t>Try to find further information about the author - reputation, qualifications, influences, biographical, any information that is relevant to the book being reviewed and that would help to establish the author's authority. </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Book Review</a:t>
            </a:r>
            <a:endParaRPr lang="en-US" smtClean="0"/>
          </a:p>
        </p:txBody>
      </p:sp>
      <p:sp>
        <p:nvSpPr>
          <p:cNvPr id="3" name="Content Placeholder 2"/>
          <p:cNvSpPr>
            <a:spLocks noGrp="1"/>
          </p:cNvSpPr>
          <p:nvPr>
            <p:ph idx="1"/>
          </p:nvPr>
        </p:nvSpPr>
        <p:spPr/>
        <p:txBody>
          <a:bodyPr/>
          <a:lstStyle/>
          <a:p>
            <a:pPr algn="just"/>
            <a:r>
              <a:rPr lang="en-US" sz="2600" smtClean="0"/>
              <a:t>Summarize (briefly), analyze, and comment on the book’s content. State your general conclusions. Pay particular attention to the author's concluding chapter. Is the summary convincing? List the principal topics, and briefly summarize the author’s ideas about these topics, main points, and conclusions. Use specific references and quotations to support your statements. If your thesis has been well argued, the conclusion should follow naturally. It can include a final assessment or simply restate your thesis. Do not introduce new material at this point.. </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95288" y="188913"/>
            <a:ext cx="8229600" cy="981075"/>
          </a:xfrm>
        </p:spPr>
        <p:txBody>
          <a:bodyPr/>
          <a:lstStyle/>
          <a:p>
            <a:r>
              <a:rPr lang="en-US" b="1" smtClean="0"/>
              <a:t>Review Writing</a:t>
            </a:r>
            <a:endParaRPr lang="en-US" smtClean="0"/>
          </a:p>
        </p:txBody>
      </p:sp>
      <p:sp>
        <p:nvSpPr>
          <p:cNvPr id="3075" name="Rectangle 3"/>
          <p:cNvSpPr>
            <a:spLocks noGrp="1" noChangeArrowheads="1"/>
          </p:cNvSpPr>
          <p:nvPr>
            <p:ph type="body" idx="1"/>
          </p:nvPr>
        </p:nvSpPr>
        <p:spPr>
          <a:xfrm>
            <a:off x="571500" y="1357313"/>
            <a:ext cx="8229600" cy="4525962"/>
          </a:xfrm>
        </p:spPr>
        <p:txBody>
          <a:bodyPr/>
          <a:lstStyle/>
          <a:p>
            <a:pPr algn="just"/>
            <a:r>
              <a:rPr lang="en-US" smtClean="0"/>
              <a:t>To be critical does not mean to criticize in a negative manner.</a:t>
            </a:r>
          </a:p>
          <a:p>
            <a:pPr algn="just"/>
            <a:r>
              <a:rPr lang="en-US" smtClean="0"/>
              <a:t> Rather it requires you to question the information and opinions in a text and present your evaluation or judgment.</a:t>
            </a:r>
          </a:p>
          <a:p>
            <a:pPr algn="just"/>
            <a:r>
              <a:rPr lang="en-US" smtClean="0"/>
              <a:t>Decide the strengths and weaknesses of a text.</a:t>
            </a:r>
          </a:p>
          <a:p>
            <a:pPr algn="just"/>
            <a:r>
              <a:rPr lang="en-US" smtClean="0"/>
              <a:t>Based on specific criteria</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95288" y="188913"/>
            <a:ext cx="8229600" cy="981075"/>
          </a:xfrm>
        </p:spPr>
        <p:txBody>
          <a:bodyPr/>
          <a:lstStyle/>
          <a:p>
            <a:r>
              <a:rPr lang="en-US" b="1" smtClean="0"/>
              <a:t>Review Writing</a:t>
            </a:r>
            <a:endParaRPr lang="en-US" smtClean="0"/>
          </a:p>
        </p:txBody>
      </p:sp>
      <p:sp>
        <p:nvSpPr>
          <p:cNvPr id="3075" name="Rectangle 3"/>
          <p:cNvSpPr>
            <a:spLocks noGrp="1" noChangeArrowheads="1"/>
          </p:cNvSpPr>
          <p:nvPr>
            <p:ph type="body" idx="1"/>
          </p:nvPr>
        </p:nvSpPr>
        <p:spPr>
          <a:xfrm>
            <a:off x="571500" y="1357313"/>
            <a:ext cx="8229600" cy="4525962"/>
          </a:xfrm>
        </p:spPr>
        <p:txBody>
          <a:bodyPr/>
          <a:lstStyle/>
          <a:p>
            <a:pPr algn="just"/>
            <a:r>
              <a:rPr lang="en-US" smtClean="0"/>
              <a:t>Evaluating requires an understanding of not just the content .</a:t>
            </a:r>
          </a:p>
          <a:p>
            <a:pPr algn="just"/>
            <a:r>
              <a:rPr lang="en-US" smtClean="0"/>
              <a:t>An understanding of purpose, </a:t>
            </a:r>
          </a:p>
          <a:p>
            <a:pPr algn="just"/>
            <a:r>
              <a:rPr lang="en-US" smtClean="0"/>
              <a:t>The intended audience </a:t>
            </a:r>
          </a:p>
          <a:p>
            <a:pPr algn="just"/>
            <a:r>
              <a:rPr lang="en-US" smtClean="0"/>
              <a:t>Why it is structured the way it is.</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Film Review</a:t>
            </a:r>
            <a:endParaRPr lang="en-US" smtClean="0"/>
          </a:p>
        </p:txBody>
      </p:sp>
      <p:sp>
        <p:nvSpPr>
          <p:cNvPr id="3" name="Content Placeholder 2"/>
          <p:cNvSpPr>
            <a:spLocks noGrp="1"/>
          </p:cNvSpPr>
          <p:nvPr>
            <p:ph idx="1"/>
          </p:nvPr>
        </p:nvSpPr>
        <p:spPr/>
        <p:txBody>
          <a:bodyPr/>
          <a:lstStyle/>
          <a:p>
            <a:r>
              <a:rPr lang="en-US" smtClean="0"/>
              <a:t>Identifying </a:t>
            </a:r>
            <a:r>
              <a:rPr lang="en-US" b="1" smtClean="0"/>
              <a:t>genre, purpose, audience and style</a:t>
            </a:r>
          </a:p>
          <a:p>
            <a:pPr algn="just"/>
            <a:r>
              <a:rPr lang="en-US" smtClean="0"/>
              <a:t>The first step is to get familiar the </a:t>
            </a:r>
            <a:r>
              <a:rPr lang="en-US" b="1" smtClean="0"/>
              <a:t>genre (or form)</a:t>
            </a:r>
            <a:r>
              <a:rPr lang="en-US" smtClean="0"/>
              <a:t>.</a:t>
            </a:r>
          </a:p>
          <a:p>
            <a:r>
              <a:rPr lang="en-US" smtClean="0"/>
              <a:t>Start reading some published film reviews.</a:t>
            </a:r>
          </a:p>
          <a:p>
            <a:r>
              <a:rPr lang="en-US" smtClean="0"/>
              <a:t>What is the </a:t>
            </a:r>
            <a:r>
              <a:rPr lang="en-US" b="1" smtClean="0"/>
              <a:t>purpose</a:t>
            </a:r>
            <a:r>
              <a:rPr lang="en-US" smtClean="0"/>
              <a:t> of review?</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Film Review</a:t>
            </a:r>
            <a:endParaRPr lang="en-US" smtClean="0"/>
          </a:p>
        </p:txBody>
      </p:sp>
      <p:sp>
        <p:nvSpPr>
          <p:cNvPr id="3" name="Content Placeholder 2"/>
          <p:cNvSpPr>
            <a:spLocks noGrp="1"/>
          </p:cNvSpPr>
          <p:nvPr>
            <p:ph idx="1"/>
          </p:nvPr>
        </p:nvSpPr>
        <p:spPr/>
        <p:txBody>
          <a:bodyPr/>
          <a:lstStyle/>
          <a:p>
            <a:pPr algn="just"/>
            <a:r>
              <a:rPr lang="en-US" sz="2800" smtClean="0"/>
              <a:t>A film review should have a number of purposes:</a:t>
            </a:r>
          </a:p>
          <a:p>
            <a:pPr algn="just"/>
            <a:r>
              <a:rPr lang="en-US" sz="2800" b="1" smtClean="0"/>
              <a:t>To inform:</a:t>
            </a:r>
          </a:p>
          <a:p>
            <a:pPr algn="just"/>
            <a:r>
              <a:rPr lang="en-US" sz="2800" smtClean="0"/>
              <a:t>The review needs to tell people who is in the film, who it is by and where or when readers can see it.</a:t>
            </a:r>
          </a:p>
          <a:p>
            <a:pPr algn="just"/>
            <a:r>
              <a:rPr lang="en-US" sz="2800" b="1" smtClean="0"/>
              <a:t>To describe:</a:t>
            </a:r>
          </a:p>
          <a:p>
            <a:pPr algn="just"/>
            <a:r>
              <a:rPr lang="en-US" sz="2800" smtClean="0"/>
              <a:t> The review should describe the story, characters and some of the action - without spoiling the plot or giving too much away!</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Film Review</a:t>
            </a:r>
            <a:endParaRPr lang="en-US" smtClean="0"/>
          </a:p>
        </p:txBody>
      </p:sp>
      <p:sp>
        <p:nvSpPr>
          <p:cNvPr id="3" name="Content Placeholder 2"/>
          <p:cNvSpPr>
            <a:spLocks noGrp="1"/>
          </p:cNvSpPr>
          <p:nvPr>
            <p:ph idx="1"/>
          </p:nvPr>
        </p:nvSpPr>
        <p:spPr/>
        <p:txBody>
          <a:bodyPr/>
          <a:lstStyle/>
          <a:p>
            <a:pPr algn="just"/>
            <a:r>
              <a:rPr lang="en-US" b="1" smtClean="0"/>
              <a:t>To analyze:</a:t>
            </a:r>
          </a:p>
          <a:p>
            <a:pPr algn="just"/>
            <a:r>
              <a:rPr lang="en-US" smtClean="0"/>
              <a:t> A good review gives an opinion on whether the film is good or not and why.</a:t>
            </a:r>
          </a:p>
          <a:p>
            <a:pPr algn="just"/>
            <a:r>
              <a:rPr lang="en-US" b="1" smtClean="0"/>
              <a:t>To advise:</a:t>
            </a:r>
          </a:p>
          <a:p>
            <a:pPr algn="just"/>
            <a:r>
              <a:rPr lang="en-US" smtClean="0"/>
              <a:t>Finally, the review should tell the reader whether or not to go and see the film.</a:t>
            </a:r>
          </a:p>
          <a:p>
            <a:pPr algn="just"/>
            <a:r>
              <a:rPr lang="en-US" smtClean="0"/>
              <a:t>These different purposes will give you a basic </a:t>
            </a:r>
            <a:r>
              <a:rPr lang="en-US" b="1" smtClean="0"/>
              <a:t>structure</a:t>
            </a:r>
            <a:r>
              <a:rPr lang="en-US" smtClean="0"/>
              <a:t> for your writing.</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Film Review</a:t>
            </a:r>
            <a:endParaRPr lang="en-US" smtClean="0"/>
          </a:p>
        </p:txBody>
      </p:sp>
      <p:sp>
        <p:nvSpPr>
          <p:cNvPr id="3" name="Content Placeholder 2"/>
          <p:cNvSpPr>
            <a:spLocks noGrp="1"/>
          </p:cNvSpPr>
          <p:nvPr>
            <p:ph idx="1"/>
          </p:nvPr>
        </p:nvSpPr>
        <p:spPr/>
        <p:txBody>
          <a:bodyPr/>
          <a:lstStyle/>
          <a:p>
            <a:pPr algn="just"/>
            <a:r>
              <a:rPr lang="en-US" smtClean="0"/>
              <a:t>All good reviews follow a similar </a:t>
            </a:r>
            <a:r>
              <a:rPr lang="en-US" b="1" smtClean="0"/>
              <a:t>structure</a:t>
            </a:r>
          </a:p>
          <a:p>
            <a:pPr algn="just"/>
            <a:r>
              <a:rPr lang="en-US" b="1" smtClean="0"/>
              <a:t>Introduction</a:t>
            </a:r>
            <a:r>
              <a:rPr lang="en-US" smtClean="0"/>
              <a:t>:</a:t>
            </a:r>
          </a:p>
          <a:p>
            <a:pPr algn="just"/>
            <a:r>
              <a:rPr lang="en-US" smtClean="0"/>
              <a:t>This gives an overview of who is in the film and what it's about. It also sums up the reviewer's conclusion about the film (so readers can form an opinion without reading the whole of the review)</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Film Review</a:t>
            </a:r>
            <a:endParaRPr lang="en-US" smtClean="0"/>
          </a:p>
        </p:txBody>
      </p:sp>
      <p:sp>
        <p:nvSpPr>
          <p:cNvPr id="3" name="Content Placeholder 2"/>
          <p:cNvSpPr>
            <a:spLocks noGrp="1"/>
          </p:cNvSpPr>
          <p:nvPr>
            <p:ph idx="1"/>
          </p:nvPr>
        </p:nvSpPr>
        <p:spPr/>
        <p:txBody>
          <a:bodyPr/>
          <a:lstStyle/>
          <a:p>
            <a:pPr algn="just"/>
            <a:r>
              <a:rPr lang="en-US" b="1" smtClean="0"/>
              <a:t>Paragraph 2</a:t>
            </a:r>
            <a:r>
              <a:rPr lang="en-US" smtClean="0"/>
              <a:t>: </a:t>
            </a:r>
          </a:p>
          <a:p>
            <a:pPr algn="just"/>
            <a:r>
              <a:rPr lang="en-US" smtClean="0"/>
              <a:t>The reviewer then </a:t>
            </a:r>
            <a:r>
              <a:rPr lang="en-US" b="1" smtClean="0"/>
              <a:t>describes</a:t>
            </a:r>
            <a:r>
              <a:rPr lang="en-US" smtClean="0"/>
              <a:t> the plot and the action, while </a:t>
            </a:r>
            <a:r>
              <a:rPr lang="en-US" b="1" smtClean="0"/>
              <a:t>informing</a:t>
            </a:r>
            <a:r>
              <a:rPr lang="en-US" smtClean="0"/>
              <a:t> the reader which actor plays which role.</a:t>
            </a:r>
          </a:p>
          <a:p>
            <a:pPr algn="just"/>
            <a:r>
              <a:rPr lang="en-US" b="1" smtClean="0"/>
              <a:t>Paragraph 3</a:t>
            </a:r>
            <a:r>
              <a:rPr lang="en-US" smtClean="0"/>
              <a:t>: </a:t>
            </a:r>
          </a:p>
          <a:p>
            <a:pPr algn="just"/>
            <a:r>
              <a:rPr lang="en-US" smtClean="0"/>
              <a:t>The reviewer then </a:t>
            </a:r>
            <a:r>
              <a:rPr lang="en-US" b="1" smtClean="0"/>
              <a:t>analyses</a:t>
            </a:r>
            <a:r>
              <a:rPr lang="en-US" smtClean="0"/>
              <a:t> the film, talking about the director and then the actors, looking at good things as well as bad things.</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6424</TotalTime>
  <Words>1202</Words>
  <Application>Microsoft Office PowerPoint</Application>
  <PresentationFormat>On-screen Show (4:3)</PresentationFormat>
  <Paragraphs>127</Paragraphs>
  <Slides>28</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28</vt:i4>
      </vt:variant>
    </vt:vector>
  </HeadingPairs>
  <TitlesOfParts>
    <vt:vector size="31" baseType="lpstr">
      <vt:lpstr>Arial</vt:lpstr>
      <vt:lpstr>Calibri</vt:lpstr>
      <vt:lpstr>Diseño predeterminado</vt:lpstr>
      <vt:lpstr>Review Writing</vt:lpstr>
      <vt:lpstr>Review Writing</vt:lpstr>
      <vt:lpstr>Review Writing</vt:lpstr>
      <vt:lpstr>Review Writing</vt:lpstr>
      <vt:lpstr>Film Review</vt:lpstr>
      <vt:lpstr>Film Review</vt:lpstr>
      <vt:lpstr>Film Review</vt:lpstr>
      <vt:lpstr>Film Review</vt:lpstr>
      <vt:lpstr>Film Review</vt:lpstr>
      <vt:lpstr>Film Review</vt:lpstr>
      <vt:lpstr>Book Review</vt:lpstr>
      <vt:lpstr>Book Review</vt:lpstr>
      <vt:lpstr>Writing a Fiction Book Review</vt:lpstr>
      <vt:lpstr>Writing a Fiction Book Review</vt:lpstr>
      <vt:lpstr>Writing a Fiction Book Review</vt:lpstr>
      <vt:lpstr>Book Review</vt:lpstr>
      <vt:lpstr>Book Review</vt:lpstr>
      <vt:lpstr>Book Review</vt:lpstr>
      <vt:lpstr>Book Review</vt:lpstr>
      <vt:lpstr>Book Review</vt:lpstr>
      <vt:lpstr>Book Review</vt:lpstr>
      <vt:lpstr>Book Review</vt:lpstr>
      <vt:lpstr>Book Review</vt:lpstr>
      <vt:lpstr>Book Review</vt:lpstr>
      <vt:lpstr>Book Review</vt:lpstr>
      <vt:lpstr>Book Review</vt:lpstr>
      <vt:lpstr>Book Review</vt:lpstr>
      <vt:lpstr>Book Review</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HP</cp:lastModifiedBy>
  <cp:revision>715</cp:revision>
  <dcterms:created xsi:type="dcterms:W3CDTF">2010-05-23T14:28:12Z</dcterms:created>
  <dcterms:modified xsi:type="dcterms:W3CDTF">2020-05-03T19:52:58Z</dcterms:modified>
</cp:coreProperties>
</file>